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7" r:id="rId4"/>
    <p:sldId id="261" r:id="rId5"/>
    <p:sldId id="260" r:id="rId6"/>
    <p:sldId id="259" r:id="rId7"/>
    <p:sldId id="262" r:id="rId8"/>
    <p:sldId id="265" r:id="rId9"/>
    <p:sldId id="264" r:id="rId10"/>
    <p:sldId id="263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C6B9C3-CAB8-4E8A-9153-FA09B8CC629A}" type="datetimeFigureOut">
              <a:rPr lang="en-GB" smtClean="0"/>
              <a:t>29/10/2016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E4CA7-7173-4CD1-9EF7-0199FDC40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989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lesson could</a:t>
            </a:r>
            <a:r>
              <a:rPr lang="en-GB" baseline="0" dirty="0" smtClean="0"/>
              <a:t> take 2 – 3 hours, depending how you use it and class needs:  1/ video/discussion 10–20 mins;   2/ discuss + quick read  15–30 mins;   3/ vocabulary – 10–30 mins;   4/ read / grammar  15-30 mins;   5/ imperative matching  10-20 mins;  6/ productive skills project 15-30 mins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E4CA7-7173-4CD1-9EF7-0199FDC408F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53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video has no words and could</a:t>
            </a:r>
            <a:r>
              <a:rPr lang="en-GB" baseline="0" dirty="0" smtClean="0"/>
              <a:t> shock some learners – make sure you watch it first.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E4CA7-7173-4CD1-9EF7-0199FDC408F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896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Ensure learners skim read by giving a time-limit on their reading. If</a:t>
            </a:r>
            <a:r>
              <a:rPr lang="en-GB" baseline="0" dirty="0" smtClean="0"/>
              <a:t> they have access to </a:t>
            </a:r>
            <a:r>
              <a:rPr lang="en-GB" baseline="0" dirty="0" err="1" smtClean="0"/>
              <a:t>weblinks</a:t>
            </a:r>
            <a:r>
              <a:rPr lang="en-GB" baseline="0" dirty="0" smtClean="0"/>
              <a:t>, they can read on phones, PCs and tablets; if not, you can print the article for them.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E4CA7-7173-4CD1-9EF7-0199FDC408F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5749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Let learners discuss, explain to each other and / or look up some of these words for 5 – 10 minutes.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E4CA7-7173-4CD1-9EF7-0199FDC408F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199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You can print</a:t>
            </a:r>
            <a:r>
              <a:rPr lang="en-GB" baseline="0" dirty="0" smtClean="0"/>
              <a:t> and cut up this sheet for learners to match in groups. </a:t>
            </a:r>
            <a:r>
              <a:rPr lang="en-GB" dirty="0" smtClean="0"/>
              <a:t>Key: 1)f   2)d   3)</a:t>
            </a:r>
            <a:r>
              <a:rPr lang="en-GB" dirty="0" err="1" smtClean="0"/>
              <a:t>i</a:t>
            </a:r>
            <a:r>
              <a:rPr lang="en-GB" dirty="0" smtClean="0"/>
              <a:t>   4)j   5)g   6)h   7)e   8)b   9)a</a:t>
            </a:r>
            <a:r>
              <a:rPr lang="en-GB" baseline="0" dirty="0" smtClean="0"/>
              <a:t>   10)c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E4CA7-7173-4CD1-9EF7-0199FDC408F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129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You might want to review the forms of present perfect and present continuous</a:t>
            </a:r>
            <a:r>
              <a:rPr lang="en-GB" baseline="0" dirty="0" smtClean="0"/>
              <a:t> here, before or after learner do this task.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E4CA7-7173-4CD1-9EF7-0199FDC408F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5435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Key:</a:t>
            </a:r>
            <a:r>
              <a:rPr lang="en-GB" baseline="0" dirty="0" smtClean="0"/>
              <a:t>  1/e    2/f   3/a   4/d   5/b   6/c   You might like to focus on / check the positive and negative form of the imperative at this stage.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E4CA7-7173-4CD1-9EF7-0199FDC408F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55261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Groups can present their ideas and their work to the class.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E4CA7-7173-4CD1-9EF7-0199FDC408F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3049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E4CA7-7173-4CD1-9EF7-0199FDC408F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576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8ED9-97DA-46C2-8A49-BF622EB401E8}" type="datetimeFigureOut">
              <a:rPr lang="en-GB" smtClean="0"/>
              <a:t>29/10/2016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A1DFA-513B-4317-8DF7-F4D8477B7C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729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8ED9-97DA-46C2-8A49-BF622EB401E8}" type="datetimeFigureOut">
              <a:rPr lang="en-GB" smtClean="0"/>
              <a:t>29/10/2016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A1DFA-513B-4317-8DF7-F4D8477B7C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032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8ED9-97DA-46C2-8A49-BF622EB401E8}" type="datetimeFigureOut">
              <a:rPr lang="en-GB" smtClean="0"/>
              <a:t>29/10/2016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A1DFA-513B-4317-8DF7-F4D8477B7C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298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8ED9-97DA-46C2-8A49-BF622EB401E8}" type="datetimeFigureOut">
              <a:rPr lang="en-GB" smtClean="0"/>
              <a:t>29/10/2016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A1DFA-513B-4317-8DF7-F4D8477B7C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541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8ED9-97DA-46C2-8A49-BF622EB401E8}" type="datetimeFigureOut">
              <a:rPr lang="en-GB" smtClean="0"/>
              <a:t>29/10/2016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A1DFA-513B-4317-8DF7-F4D8477B7C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707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8ED9-97DA-46C2-8A49-BF622EB401E8}" type="datetimeFigureOut">
              <a:rPr lang="en-GB" smtClean="0"/>
              <a:t>29/10/2016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A1DFA-513B-4317-8DF7-F4D8477B7C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14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8ED9-97DA-46C2-8A49-BF622EB401E8}" type="datetimeFigureOut">
              <a:rPr lang="en-GB" smtClean="0"/>
              <a:t>29/10/2016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A1DFA-513B-4317-8DF7-F4D8477B7C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45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8ED9-97DA-46C2-8A49-BF622EB401E8}" type="datetimeFigureOut">
              <a:rPr lang="en-GB" smtClean="0"/>
              <a:t>29/10/2016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A1DFA-513B-4317-8DF7-F4D8477B7C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993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8ED9-97DA-46C2-8A49-BF622EB401E8}" type="datetimeFigureOut">
              <a:rPr lang="en-GB" smtClean="0"/>
              <a:t>29/10/2016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A1DFA-513B-4317-8DF7-F4D8477B7C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877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8ED9-97DA-46C2-8A49-BF622EB401E8}" type="datetimeFigureOut">
              <a:rPr lang="en-GB" smtClean="0"/>
              <a:t>29/10/2016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A1DFA-513B-4317-8DF7-F4D8477B7C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525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8ED9-97DA-46C2-8A49-BF622EB401E8}" type="datetimeFigureOut">
              <a:rPr lang="en-GB" smtClean="0"/>
              <a:t>29/10/2016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A1DFA-513B-4317-8DF7-F4D8477B7C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131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38ED9-97DA-46C2-8A49-BF622EB401E8}" type="datetimeFigureOut">
              <a:rPr lang="en-GB" smtClean="0"/>
              <a:t>29/10/2016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A1DFA-513B-4317-8DF7-F4D8477B7C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771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thenoproject.org/excellent-sites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ewiki.newint.org/index.php/RANA_PLAZA_AND_TRADE_UNIONS_-_for_Intermediate_learners:_quiz/infographic/reading/grammar/writing_-_1.5-2_hrs" TargetMode="External"/><Relationship Id="rId4" Type="http://schemas.openxmlformats.org/officeDocument/2006/relationships/hyperlink" Target="https://eewiki.newint.org/index.php/READY_LESSON_(for_Intermediate_learners):_SLAVERY_IN_MAURITANI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thenoproject.org/nowyouknow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ewiki.newint.org/index.php/Students_protest_against_sweatshop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ewiki.newint.org/index.php/Students_protest_against_sweatshop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thenoproject.org/get-involved/studentsartist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2060848"/>
            <a:ext cx="8930202" cy="2466176"/>
          </a:xfrm>
        </p:spPr>
        <p:txBody>
          <a:bodyPr>
            <a:noAutofit/>
          </a:bodyPr>
          <a:lstStyle/>
          <a:p>
            <a:r>
              <a:rPr lang="en-GB" sz="8600" b="1" smtClean="0"/>
              <a:t>NO to </a:t>
            </a:r>
            <a:br>
              <a:rPr lang="en-GB" sz="8600" b="1" smtClean="0"/>
            </a:br>
            <a:r>
              <a:rPr lang="en-GB" sz="8600" b="1" smtClean="0"/>
              <a:t>Modern </a:t>
            </a:r>
            <a:r>
              <a:rPr lang="en-GB" sz="8600" b="1" dirty="0" smtClean="0"/>
              <a:t>Slavery</a:t>
            </a:r>
            <a:endParaRPr lang="en-GB" sz="8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5085184"/>
            <a:ext cx="5184576" cy="1224136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GB" altLang="en-US" b="1" dirty="0">
                <a:solidFill>
                  <a:schemeClr val="accent6">
                    <a:lumMod val="50000"/>
                  </a:schemeClr>
                </a:solidFill>
              </a:rPr>
              <a:t>New Internationalist Easier English</a:t>
            </a:r>
          </a:p>
          <a:p>
            <a:pPr>
              <a:defRPr/>
            </a:pPr>
            <a:r>
              <a:rPr lang="en-GB" altLang="en-US" b="1" dirty="0">
                <a:solidFill>
                  <a:srgbClr val="00B050"/>
                </a:solidFill>
              </a:rPr>
              <a:t>Ready Intermediate Lesson</a:t>
            </a:r>
          </a:p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2809"/>
            <a:ext cx="2640014" cy="1581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395" y="404664"/>
            <a:ext cx="6370637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509120"/>
            <a:ext cx="3457594" cy="203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784" y="4527024"/>
            <a:ext cx="3848100" cy="226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37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Autofit/>
          </a:bodyPr>
          <a:lstStyle/>
          <a:p>
            <a:r>
              <a:rPr lang="en-GB" sz="8000" b="1" dirty="0" smtClean="0"/>
              <a:t>What can WE do?</a:t>
            </a:r>
            <a:endParaRPr lang="en-GB" sz="8000" b="1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132856"/>
            <a:ext cx="7538921" cy="4523352"/>
          </a:xfrm>
        </p:spPr>
      </p:pic>
    </p:spTree>
    <p:extLst>
      <p:ext uri="{BB962C8B-B14F-4D97-AF65-F5344CB8AC3E}">
        <p14:creationId xmlns:p14="http://schemas.microsoft.com/office/powerpoint/2010/main" val="2427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r>
              <a:rPr lang="en-GB" b="1" dirty="0" smtClean="0"/>
              <a:t>Follow-up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424936" cy="547260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Find out more about The NO Project and look up these sites to find out more about modern slavery:</a:t>
            </a:r>
            <a:r>
              <a:rPr lang="en-GB" dirty="0"/>
              <a:t>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hlinkClick r:id="rId3"/>
              </a:rPr>
              <a:t>http://thenoproject.org/excellent-sites/</a:t>
            </a:r>
            <a:endParaRPr lang="en-GB" dirty="0" smtClean="0"/>
          </a:p>
          <a:p>
            <a:r>
              <a:rPr lang="en-GB" dirty="0" smtClean="0"/>
              <a:t>Ready lesson about modern slavery in Mauritania:</a:t>
            </a:r>
          </a:p>
          <a:p>
            <a:pPr marL="0" indent="0">
              <a:buNone/>
            </a:pPr>
            <a:r>
              <a:rPr lang="en-GB" sz="2000" dirty="0" smtClean="0">
                <a:hlinkClick r:id="rId4"/>
              </a:rPr>
              <a:t>https://eewiki.newint.org/index.php/READY_LESSON_(for_Intermediate_learners):_SLAVERY_IN_MAURITANIA</a:t>
            </a:r>
            <a:endParaRPr lang="en-GB" sz="2000" dirty="0" smtClean="0"/>
          </a:p>
          <a:p>
            <a:r>
              <a:rPr lang="en-GB" dirty="0" smtClean="0"/>
              <a:t>Ready lesson about Rana Plaza and Trade Unions:</a:t>
            </a:r>
          </a:p>
          <a:p>
            <a:pPr marL="0" indent="0">
              <a:buNone/>
            </a:pPr>
            <a:r>
              <a:rPr lang="en-GB" sz="1900" dirty="0" smtClean="0">
                <a:hlinkClick r:id="rId5"/>
              </a:rPr>
              <a:t>https://eewiki.newint.org/index.php/RANA_PLAZA_AND_TRADE_UNIONS_-_for_Intermediate_learners:_quiz/infographic/reading/grammar/writing_-_1.5-2_hrs</a:t>
            </a:r>
            <a:endParaRPr lang="en-GB" sz="1900" dirty="0" smtClean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3816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8800" b="1" dirty="0" smtClean="0"/>
              <a:t>This lesson:</a:t>
            </a:r>
            <a:endParaRPr lang="en-GB" sz="8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677126" cy="4997152"/>
          </a:xfrm>
        </p:spPr>
        <p:txBody>
          <a:bodyPr>
            <a:noAutofit/>
          </a:bodyPr>
          <a:lstStyle/>
          <a:p>
            <a:r>
              <a:rPr lang="en-GB" sz="5400" b="1" dirty="0" smtClean="0"/>
              <a:t>Video</a:t>
            </a:r>
          </a:p>
          <a:p>
            <a:r>
              <a:rPr lang="en-GB" sz="5400" b="1" dirty="0" smtClean="0"/>
              <a:t>Vocabulary</a:t>
            </a:r>
          </a:p>
          <a:p>
            <a:r>
              <a:rPr lang="en-GB" sz="5400" b="1" dirty="0" smtClean="0"/>
              <a:t>Reading</a:t>
            </a:r>
          </a:p>
          <a:p>
            <a:r>
              <a:rPr lang="en-GB" sz="5400" b="1" dirty="0" smtClean="0"/>
              <a:t>Grammar – review of tenses</a:t>
            </a:r>
          </a:p>
          <a:p>
            <a:r>
              <a:rPr lang="en-GB" sz="5400" b="1" dirty="0" smtClean="0"/>
              <a:t>Speaking / project work</a:t>
            </a:r>
            <a:endParaRPr lang="en-GB" sz="54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340" y="1880220"/>
            <a:ext cx="3730306" cy="2484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040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b="1" dirty="0" smtClean="0">
                <a:solidFill>
                  <a:srgbClr val="FF0000"/>
                </a:solidFill>
              </a:rPr>
              <a:t>What is ‘modern slavery’?</a:t>
            </a:r>
            <a:endParaRPr lang="en-GB" sz="5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4713387"/>
          </a:xfrm>
        </p:spPr>
        <p:txBody>
          <a:bodyPr/>
          <a:lstStyle/>
          <a:p>
            <a:pPr marL="0" indent="0">
              <a:buNone/>
            </a:pPr>
            <a:r>
              <a:rPr lang="en-GB" sz="4000" b="1" dirty="0" smtClean="0"/>
              <a:t>Watch this 2-minute video and discuss:</a:t>
            </a:r>
            <a:endParaRPr lang="en-GB" sz="4000" b="1" dirty="0">
              <a:hlinkClick r:id="rId3"/>
            </a:endParaRPr>
          </a:p>
          <a:p>
            <a:pPr marL="0" indent="0">
              <a:buNone/>
            </a:pPr>
            <a:r>
              <a:rPr lang="en-GB" sz="4000" dirty="0" smtClean="0">
                <a:hlinkClick r:id="rId3"/>
              </a:rPr>
              <a:t>http://thenoproject.org/nowyouknow/</a:t>
            </a:r>
            <a:endParaRPr lang="en-GB" sz="4000" dirty="0" smtClean="0"/>
          </a:p>
          <a:p>
            <a:pPr marL="0" indent="0">
              <a:buNone/>
            </a:pPr>
            <a:endParaRPr lang="en-GB" sz="4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140968"/>
            <a:ext cx="6264696" cy="352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83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/>
          </a:bodyPr>
          <a:lstStyle/>
          <a:p>
            <a:r>
              <a:rPr lang="en-GB" sz="4800" b="1" dirty="0" smtClean="0">
                <a:solidFill>
                  <a:srgbClr val="0070C0"/>
                </a:solidFill>
              </a:rPr>
              <a:t>Quick reading</a:t>
            </a:r>
            <a:r>
              <a:rPr lang="en-GB" sz="4800" b="1" dirty="0">
                <a:solidFill>
                  <a:srgbClr val="0070C0"/>
                </a:solidFill>
              </a:rPr>
              <a:t> </a:t>
            </a:r>
            <a:r>
              <a:rPr lang="en-GB" sz="4800" b="1" dirty="0" smtClean="0">
                <a:solidFill>
                  <a:srgbClr val="0070C0"/>
                </a:solidFill>
              </a:rPr>
              <a:t>– 5 minutes:</a:t>
            </a:r>
            <a:endParaRPr lang="en-GB" sz="48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8928992" cy="540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3400" b="1" dirty="0" smtClean="0">
                <a:solidFill>
                  <a:srgbClr val="FF0000"/>
                </a:solidFill>
              </a:rPr>
              <a:t>1/ Why are these students in the UK protesting?</a:t>
            </a:r>
          </a:p>
          <a:p>
            <a:pPr marL="0" indent="0">
              <a:buNone/>
            </a:pPr>
            <a:r>
              <a:rPr lang="en-GB" sz="3400" b="1" dirty="0" smtClean="0">
                <a:solidFill>
                  <a:srgbClr val="FF0000"/>
                </a:solidFill>
              </a:rPr>
              <a:t>2/ What’s the connection to modern slavery?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Check here:</a:t>
            </a:r>
          </a:p>
          <a:p>
            <a:pPr marL="0" indent="0">
              <a:buNone/>
            </a:pPr>
            <a:r>
              <a:rPr lang="en-GB" sz="2000" dirty="0" smtClean="0">
                <a:hlinkClick r:id="rId3"/>
              </a:rPr>
              <a:t>https://eewiki.newint.org/index.php/Students_protest_against_sweatshops</a:t>
            </a:r>
            <a:endParaRPr lang="en-GB" sz="2000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492896"/>
            <a:ext cx="4968552" cy="3309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492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354162"/>
          </a:xfrm>
        </p:spPr>
        <p:txBody>
          <a:bodyPr>
            <a:noAutofit/>
          </a:bodyPr>
          <a:lstStyle/>
          <a:p>
            <a:r>
              <a:rPr lang="en-GB" sz="4200" b="1" dirty="0">
                <a:solidFill>
                  <a:srgbClr val="00B050"/>
                </a:solidFill>
              </a:rPr>
              <a:t>D</a:t>
            </a:r>
            <a:r>
              <a:rPr lang="en-GB" sz="4200" b="1" dirty="0" smtClean="0">
                <a:solidFill>
                  <a:srgbClr val="00B050"/>
                </a:solidFill>
              </a:rPr>
              <a:t>o you know what these words mean? </a:t>
            </a:r>
            <a:r>
              <a:rPr lang="en-GB" b="1" dirty="0" smtClean="0">
                <a:solidFill>
                  <a:srgbClr val="00B050"/>
                </a:solidFill>
              </a:rPr>
              <a:t>Discuss / explain / look up: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608512"/>
          </a:xfrm>
        </p:spPr>
        <p:txBody>
          <a:bodyPr>
            <a:normAutofit/>
          </a:bodyPr>
          <a:lstStyle/>
          <a:p>
            <a:r>
              <a:rPr lang="en-GB" sz="4800" b="1" dirty="0"/>
              <a:t>s</a:t>
            </a:r>
            <a:r>
              <a:rPr lang="en-GB" sz="4800" b="1" dirty="0" smtClean="0"/>
              <a:t>weatshops</a:t>
            </a:r>
          </a:p>
          <a:p>
            <a:r>
              <a:rPr lang="en-GB" sz="4800" b="1" dirty="0"/>
              <a:t>s</a:t>
            </a:r>
            <a:r>
              <a:rPr lang="en-GB" sz="4800" b="1" dirty="0" smtClean="0"/>
              <a:t>egregation</a:t>
            </a:r>
          </a:p>
          <a:p>
            <a:r>
              <a:rPr lang="en-GB" sz="4800" b="1" dirty="0"/>
              <a:t>o</a:t>
            </a:r>
            <a:r>
              <a:rPr lang="en-GB" sz="4800" b="1" dirty="0" smtClean="0"/>
              <a:t>ccupation</a:t>
            </a:r>
          </a:p>
          <a:p>
            <a:r>
              <a:rPr lang="en-GB" sz="4800" b="1" dirty="0"/>
              <a:t>a</a:t>
            </a:r>
            <a:r>
              <a:rPr lang="en-GB" sz="4800" b="1" dirty="0" smtClean="0"/>
              <a:t>partheid</a:t>
            </a:r>
          </a:p>
          <a:p>
            <a:r>
              <a:rPr lang="en-GB" sz="4800" b="1" dirty="0"/>
              <a:t>c</a:t>
            </a:r>
            <a:r>
              <a:rPr lang="en-GB" sz="4800" b="1" dirty="0" smtClean="0"/>
              <a:t>olonialism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283968" y="2060848"/>
            <a:ext cx="4402832" cy="4536504"/>
          </a:xfrm>
        </p:spPr>
        <p:txBody>
          <a:bodyPr>
            <a:normAutofit/>
          </a:bodyPr>
          <a:lstStyle/>
          <a:p>
            <a:r>
              <a:rPr lang="en-GB" sz="4800" b="1" dirty="0"/>
              <a:t>s</a:t>
            </a:r>
            <a:r>
              <a:rPr lang="en-GB" sz="4800" b="1" dirty="0" smtClean="0"/>
              <a:t>upply chain</a:t>
            </a:r>
          </a:p>
          <a:p>
            <a:r>
              <a:rPr lang="en-GB" sz="4800" b="1" dirty="0"/>
              <a:t>a</a:t>
            </a:r>
            <a:r>
              <a:rPr lang="en-GB" sz="4800" b="1" dirty="0" smtClean="0"/>
              <a:t>buse</a:t>
            </a:r>
          </a:p>
          <a:p>
            <a:r>
              <a:rPr lang="en-GB" sz="4800" b="1" dirty="0"/>
              <a:t>t</a:t>
            </a:r>
            <a:r>
              <a:rPr lang="en-GB" sz="4800" b="1" dirty="0" smtClean="0"/>
              <a:t>oxic chemicals</a:t>
            </a:r>
          </a:p>
          <a:p>
            <a:r>
              <a:rPr lang="en-GB" sz="4800" b="1" dirty="0"/>
              <a:t>t</a:t>
            </a:r>
            <a:r>
              <a:rPr lang="en-GB" sz="4800" b="1" dirty="0" smtClean="0"/>
              <a:t>o exploit</a:t>
            </a:r>
          </a:p>
          <a:p>
            <a:r>
              <a:rPr lang="en-GB" sz="4800" b="1" dirty="0" smtClean="0"/>
              <a:t>compensation</a:t>
            </a:r>
            <a:endParaRPr lang="en-GB" sz="4800" b="1" dirty="0"/>
          </a:p>
        </p:txBody>
      </p:sp>
    </p:spTree>
    <p:extLst>
      <p:ext uri="{BB962C8B-B14F-4D97-AF65-F5344CB8AC3E}">
        <p14:creationId xmlns:p14="http://schemas.microsoft.com/office/powerpoint/2010/main" val="41161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2458616" cy="864096"/>
          </a:xfrm>
        </p:spPr>
        <p:txBody>
          <a:bodyPr>
            <a:normAutofit/>
          </a:bodyPr>
          <a:lstStyle/>
          <a:p>
            <a:r>
              <a:rPr lang="en-GB" b="1" dirty="0" smtClean="0"/>
              <a:t>Match:</a:t>
            </a:r>
            <a:endParaRPr lang="en-GB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0" y="1196752"/>
            <a:ext cx="3131840" cy="547260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3200" b="1" dirty="0" smtClean="0">
                <a:solidFill>
                  <a:srgbClr val="C00000"/>
                </a:solidFill>
              </a:rPr>
              <a:t>1) sweatshops</a:t>
            </a:r>
          </a:p>
          <a:p>
            <a:pPr marL="0" indent="0">
              <a:buNone/>
            </a:pPr>
            <a:r>
              <a:rPr lang="en-GB" sz="3200" b="1" dirty="0" smtClean="0">
                <a:solidFill>
                  <a:srgbClr val="C00000"/>
                </a:solidFill>
              </a:rPr>
              <a:t>2) segregation</a:t>
            </a:r>
          </a:p>
          <a:p>
            <a:pPr marL="0" indent="0">
              <a:buNone/>
            </a:pPr>
            <a:r>
              <a:rPr lang="en-GB" sz="3200" b="1" dirty="0" smtClean="0">
                <a:solidFill>
                  <a:srgbClr val="C00000"/>
                </a:solidFill>
              </a:rPr>
              <a:t>3) occupation</a:t>
            </a:r>
          </a:p>
          <a:p>
            <a:pPr marL="0" indent="0">
              <a:buNone/>
            </a:pPr>
            <a:r>
              <a:rPr lang="en-GB" sz="3200" b="1" dirty="0" smtClean="0">
                <a:solidFill>
                  <a:srgbClr val="C00000"/>
                </a:solidFill>
              </a:rPr>
              <a:t>4) apartheid</a:t>
            </a:r>
          </a:p>
          <a:p>
            <a:pPr marL="0" indent="0">
              <a:buNone/>
            </a:pPr>
            <a:r>
              <a:rPr lang="en-GB" sz="3200" b="1" dirty="0" smtClean="0">
                <a:solidFill>
                  <a:srgbClr val="C00000"/>
                </a:solidFill>
              </a:rPr>
              <a:t>5) c</a:t>
            </a:r>
            <a:r>
              <a:rPr lang="en-GB" sz="3200" b="1" dirty="0" smtClean="0">
                <a:solidFill>
                  <a:srgbClr val="C00000"/>
                </a:solidFill>
              </a:rPr>
              <a:t>olonialism</a:t>
            </a:r>
          </a:p>
          <a:p>
            <a:pPr marL="0" indent="0">
              <a:buNone/>
            </a:pPr>
            <a:r>
              <a:rPr lang="en-GB" sz="3200" b="1" dirty="0" smtClean="0">
                <a:solidFill>
                  <a:srgbClr val="C00000"/>
                </a:solidFill>
              </a:rPr>
              <a:t>6) supply chain</a:t>
            </a:r>
          </a:p>
          <a:p>
            <a:pPr marL="0" indent="0">
              <a:buNone/>
            </a:pPr>
            <a:r>
              <a:rPr lang="en-GB" sz="3200" b="1" dirty="0" smtClean="0">
                <a:solidFill>
                  <a:srgbClr val="C00000"/>
                </a:solidFill>
              </a:rPr>
              <a:t>7) abuse </a:t>
            </a:r>
            <a:r>
              <a:rPr lang="en-GB" sz="2200" b="1" i="1" dirty="0" smtClean="0">
                <a:solidFill>
                  <a:srgbClr val="C00000"/>
                </a:solidFill>
              </a:rPr>
              <a:t>(noun)</a:t>
            </a:r>
          </a:p>
          <a:p>
            <a:pPr marL="0" indent="0">
              <a:buNone/>
            </a:pPr>
            <a:r>
              <a:rPr lang="en-GB" sz="3200" b="1" dirty="0" smtClean="0">
                <a:solidFill>
                  <a:srgbClr val="C00000"/>
                </a:solidFill>
              </a:rPr>
              <a:t>8) toxic </a:t>
            </a:r>
            <a:r>
              <a:rPr lang="en-GB" sz="2600" b="1" i="1" dirty="0" smtClean="0">
                <a:solidFill>
                  <a:srgbClr val="C00000"/>
                </a:solidFill>
              </a:rPr>
              <a:t>(chemicals)</a:t>
            </a:r>
          </a:p>
          <a:p>
            <a:pPr marL="0" indent="0">
              <a:buNone/>
            </a:pPr>
            <a:r>
              <a:rPr lang="en-GB" sz="3200" b="1" dirty="0" smtClean="0">
                <a:solidFill>
                  <a:srgbClr val="C00000"/>
                </a:solidFill>
              </a:rPr>
              <a:t>9) to exploit</a:t>
            </a:r>
          </a:p>
          <a:p>
            <a:pPr marL="0" indent="0">
              <a:buNone/>
            </a:pPr>
            <a:r>
              <a:rPr lang="en-GB" sz="3200" b="1" dirty="0" smtClean="0">
                <a:solidFill>
                  <a:srgbClr val="C00000"/>
                </a:solidFill>
              </a:rPr>
              <a:t>10) compensation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2987824" y="0"/>
            <a:ext cx="6048672" cy="68580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lphaLcParenR"/>
            </a:pPr>
            <a:r>
              <a:rPr lang="en-GB" sz="2900" dirty="0" smtClean="0">
                <a:solidFill>
                  <a:srgbClr val="7030A0"/>
                </a:solidFill>
              </a:rPr>
              <a:t>to use people for a negative purpose</a:t>
            </a:r>
          </a:p>
          <a:p>
            <a:pPr marL="514350" indent="-514350">
              <a:buAutoNum type="alphaLcParenR"/>
            </a:pPr>
            <a:r>
              <a:rPr lang="en-GB" sz="2900" dirty="0" smtClean="0">
                <a:solidFill>
                  <a:srgbClr val="7030A0"/>
                </a:solidFill>
              </a:rPr>
              <a:t>they can poison or kill you</a:t>
            </a:r>
          </a:p>
          <a:p>
            <a:pPr marL="514350" indent="-514350">
              <a:buAutoNum type="alphaLcParenR"/>
            </a:pPr>
            <a:r>
              <a:rPr lang="en-GB" sz="2900" dirty="0">
                <a:solidFill>
                  <a:srgbClr val="7030A0"/>
                </a:solidFill>
              </a:rPr>
              <a:t>m</a:t>
            </a:r>
            <a:r>
              <a:rPr lang="en-GB" sz="2900" dirty="0" smtClean="0">
                <a:solidFill>
                  <a:srgbClr val="7030A0"/>
                </a:solidFill>
              </a:rPr>
              <a:t>oney you get because something bad happened to you</a:t>
            </a:r>
          </a:p>
          <a:p>
            <a:pPr marL="514350" indent="-514350">
              <a:buAutoNum type="alphaLcParenR"/>
            </a:pPr>
            <a:r>
              <a:rPr lang="en-GB" sz="2900" dirty="0">
                <a:solidFill>
                  <a:srgbClr val="7030A0"/>
                </a:solidFill>
              </a:rPr>
              <a:t>w</a:t>
            </a:r>
            <a:r>
              <a:rPr lang="en-GB" sz="2900" dirty="0" smtClean="0">
                <a:solidFill>
                  <a:srgbClr val="7030A0"/>
                </a:solidFill>
              </a:rPr>
              <a:t>hen different groups </a:t>
            </a:r>
            <a:r>
              <a:rPr lang="en-GB" sz="2900" dirty="0" err="1" smtClean="0">
                <a:solidFill>
                  <a:srgbClr val="7030A0"/>
                </a:solidFill>
              </a:rPr>
              <a:t>eg</a:t>
            </a:r>
            <a:r>
              <a:rPr lang="en-GB" sz="2900" dirty="0" smtClean="0">
                <a:solidFill>
                  <a:srgbClr val="7030A0"/>
                </a:solidFill>
              </a:rPr>
              <a:t>. men and women have to be separate</a:t>
            </a:r>
          </a:p>
          <a:p>
            <a:pPr marL="514350" indent="-514350">
              <a:buAutoNum type="alphaLcParenR"/>
            </a:pPr>
            <a:r>
              <a:rPr lang="en-GB" sz="2900" dirty="0">
                <a:solidFill>
                  <a:srgbClr val="7030A0"/>
                </a:solidFill>
              </a:rPr>
              <a:t>c</a:t>
            </a:r>
            <a:r>
              <a:rPr lang="en-GB" sz="2900" dirty="0" smtClean="0">
                <a:solidFill>
                  <a:srgbClr val="7030A0"/>
                </a:solidFill>
              </a:rPr>
              <a:t>ruel, violent treatment</a:t>
            </a:r>
          </a:p>
          <a:p>
            <a:pPr marL="514350" indent="-514350">
              <a:buAutoNum type="alphaLcParenR"/>
            </a:pPr>
            <a:r>
              <a:rPr lang="en-GB" sz="2900" dirty="0" smtClean="0">
                <a:solidFill>
                  <a:srgbClr val="7030A0"/>
                </a:solidFill>
              </a:rPr>
              <a:t>factories where people work long hours for very low wages in bad conditions</a:t>
            </a:r>
          </a:p>
          <a:p>
            <a:pPr marL="514350" indent="-514350">
              <a:buAutoNum type="alphaLcParenR"/>
            </a:pPr>
            <a:r>
              <a:rPr lang="en-GB" sz="2900" dirty="0">
                <a:solidFill>
                  <a:srgbClr val="7030A0"/>
                </a:solidFill>
              </a:rPr>
              <a:t>w</a:t>
            </a:r>
            <a:r>
              <a:rPr lang="en-GB" sz="2900" dirty="0" smtClean="0">
                <a:solidFill>
                  <a:srgbClr val="7030A0"/>
                </a:solidFill>
              </a:rPr>
              <a:t>hen one country controls another country politically (and economically?)</a:t>
            </a:r>
          </a:p>
          <a:p>
            <a:pPr marL="514350" indent="-514350">
              <a:buAutoNum type="alphaLcParenR"/>
            </a:pPr>
            <a:r>
              <a:rPr lang="en-GB" sz="2900" dirty="0" smtClean="0">
                <a:solidFill>
                  <a:srgbClr val="7030A0"/>
                </a:solidFill>
              </a:rPr>
              <a:t>what happens when a product is produced and sent to shops to sell</a:t>
            </a:r>
          </a:p>
          <a:p>
            <a:pPr marL="514350" indent="-514350">
              <a:buAutoNum type="alphaLcParenR"/>
            </a:pPr>
            <a:r>
              <a:rPr lang="en-GB" sz="2900" dirty="0">
                <a:solidFill>
                  <a:srgbClr val="7030A0"/>
                </a:solidFill>
              </a:rPr>
              <a:t>w</a:t>
            </a:r>
            <a:r>
              <a:rPr lang="en-GB" sz="2900" dirty="0" smtClean="0">
                <a:solidFill>
                  <a:srgbClr val="7030A0"/>
                </a:solidFill>
              </a:rPr>
              <a:t>hen people take control of a building or area to protest against something</a:t>
            </a:r>
          </a:p>
          <a:p>
            <a:pPr marL="514350" indent="-514350">
              <a:buAutoNum type="alphaLcParenR"/>
            </a:pPr>
            <a:r>
              <a:rPr lang="en-GB" sz="2900" dirty="0">
                <a:solidFill>
                  <a:srgbClr val="7030A0"/>
                </a:solidFill>
              </a:rPr>
              <a:t>t</a:t>
            </a:r>
            <a:r>
              <a:rPr lang="en-GB" sz="2900" dirty="0" smtClean="0">
                <a:solidFill>
                  <a:srgbClr val="7030A0"/>
                </a:solidFill>
              </a:rPr>
              <a:t>he old system of separating black and white people in South Africa</a:t>
            </a:r>
          </a:p>
          <a:p>
            <a:pPr marL="514350" indent="-514350">
              <a:buAutoNum type="alphaLcParenR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266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546848" cy="4525963"/>
          </a:xfrm>
        </p:spPr>
        <p:txBody>
          <a:bodyPr>
            <a:noAutofit/>
          </a:bodyPr>
          <a:lstStyle/>
          <a:p>
            <a:pPr marL="514350" indent="-514350">
              <a:buAutoNum type="alphaLcParenR"/>
            </a:pPr>
            <a:r>
              <a:rPr lang="en-GB" sz="4000" dirty="0" smtClean="0"/>
              <a:t>5 examples of what students </a:t>
            </a:r>
            <a:r>
              <a:rPr lang="en-GB" sz="4000" b="1" u="sng" dirty="0" smtClean="0"/>
              <a:t>have done</a:t>
            </a:r>
            <a:r>
              <a:rPr lang="en-GB" sz="4000" dirty="0" smtClean="0"/>
              <a:t> since the 1960s to protest.</a:t>
            </a:r>
          </a:p>
          <a:p>
            <a:pPr marL="0" indent="0">
              <a:buNone/>
            </a:pPr>
            <a:r>
              <a:rPr lang="en-GB" sz="4000" dirty="0" err="1" smtClean="0"/>
              <a:t>eg</a:t>
            </a:r>
            <a:r>
              <a:rPr lang="en-GB" sz="4000" dirty="0" smtClean="0"/>
              <a:t>. Students </a:t>
            </a:r>
            <a:r>
              <a:rPr lang="en-GB" sz="4000" b="1" dirty="0" smtClean="0">
                <a:solidFill>
                  <a:srgbClr val="C00000"/>
                </a:solidFill>
              </a:rPr>
              <a:t>have protested</a:t>
            </a:r>
            <a:r>
              <a:rPr lang="en-GB" sz="4000" dirty="0" smtClean="0"/>
              <a:t> against dictators.</a:t>
            </a:r>
            <a:endParaRPr lang="en-GB" sz="4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7030A0"/>
                </a:solidFill>
              </a:rPr>
              <a:t>Grammar: read the text again to find: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200" dirty="0" smtClean="0">
                <a:hlinkClick r:id="rId3"/>
              </a:rPr>
              <a:t>https://eewiki.newint.org/index.php/Students_protest_against_sweatshops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8024" y="1600200"/>
            <a:ext cx="4176464" cy="50691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4000" dirty="0" smtClean="0"/>
              <a:t>b) 5 examples of   </a:t>
            </a:r>
          </a:p>
          <a:p>
            <a:pPr marL="0" indent="0">
              <a:buNone/>
            </a:pPr>
            <a:r>
              <a:rPr lang="en-GB" sz="4000" dirty="0"/>
              <a:t> </a:t>
            </a:r>
            <a:r>
              <a:rPr lang="en-GB" sz="4000" dirty="0" smtClean="0"/>
              <a:t>   what students </a:t>
            </a:r>
          </a:p>
          <a:p>
            <a:pPr marL="0" indent="0">
              <a:buNone/>
            </a:pPr>
            <a:r>
              <a:rPr lang="en-GB" sz="4000" b="1" dirty="0"/>
              <a:t> </a:t>
            </a:r>
            <a:r>
              <a:rPr lang="en-GB" sz="4000" b="1" dirty="0" smtClean="0"/>
              <a:t>   </a:t>
            </a:r>
            <a:r>
              <a:rPr lang="en-GB" sz="4000" b="1" u="sng" dirty="0" smtClean="0"/>
              <a:t>are doing </a:t>
            </a:r>
            <a:r>
              <a:rPr lang="en-GB" sz="4000" dirty="0" smtClean="0"/>
              <a:t>to   </a:t>
            </a:r>
          </a:p>
          <a:p>
            <a:pPr marL="0" indent="0">
              <a:buNone/>
            </a:pPr>
            <a:r>
              <a:rPr lang="en-GB" sz="4000" dirty="0"/>
              <a:t> </a:t>
            </a:r>
            <a:r>
              <a:rPr lang="en-GB" sz="4000" dirty="0" smtClean="0"/>
              <a:t>   protest.</a:t>
            </a:r>
          </a:p>
          <a:p>
            <a:pPr marL="0" indent="0">
              <a:buNone/>
            </a:pPr>
            <a:r>
              <a:rPr lang="en-GB" sz="4000" dirty="0" err="1" smtClean="0"/>
              <a:t>eg</a:t>
            </a:r>
            <a:r>
              <a:rPr lang="en-GB" sz="4000" dirty="0" smtClean="0"/>
              <a:t>. Students </a:t>
            </a:r>
            <a:r>
              <a:rPr lang="en-GB" sz="4000" b="1" dirty="0" smtClean="0">
                <a:solidFill>
                  <a:srgbClr val="C00000"/>
                </a:solidFill>
              </a:rPr>
              <a:t>are making </a:t>
            </a:r>
            <a:r>
              <a:rPr lang="en-GB" sz="4000" dirty="0" smtClean="0"/>
              <a:t>us think about gender and oppression.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408741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Imagine your friend missed the class today – what can you tell them? Match: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844824"/>
            <a:ext cx="3528392" cy="482453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3600" b="1" dirty="0" smtClean="0">
                <a:solidFill>
                  <a:srgbClr val="0070C0"/>
                </a:solidFill>
              </a:rPr>
              <a:t>1/ Check…</a:t>
            </a:r>
          </a:p>
          <a:p>
            <a:pPr marL="0" indent="0">
              <a:buNone/>
            </a:pPr>
            <a:r>
              <a:rPr lang="en-GB" sz="3600" b="1" dirty="0" smtClean="0">
                <a:solidFill>
                  <a:srgbClr val="0070C0"/>
                </a:solidFill>
              </a:rPr>
              <a:t>2/ Don’t buy…</a:t>
            </a:r>
          </a:p>
          <a:p>
            <a:pPr marL="0" indent="0">
              <a:buNone/>
            </a:pPr>
            <a:r>
              <a:rPr lang="en-GB" sz="3600" b="1" dirty="0" smtClean="0">
                <a:solidFill>
                  <a:srgbClr val="0070C0"/>
                </a:solidFill>
              </a:rPr>
              <a:t>3/ Protest…</a:t>
            </a:r>
          </a:p>
          <a:p>
            <a:pPr marL="0" indent="0">
              <a:buNone/>
            </a:pPr>
            <a:r>
              <a:rPr lang="en-GB" sz="3600" b="1" dirty="0" smtClean="0">
                <a:solidFill>
                  <a:srgbClr val="0070C0"/>
                </a:solidFill>
              </a:rPr>
              <a:t>4/ Refuse…</a:t>
            </a:r>
          </a:p>
          <a:p>
            <a:pPr marL="0" indent="0">
              <a:buNone/>
            </a:pPr>
            <a:r>
              <a:rPr lang="en-GB" sz="3600" b="1" dirty="0" smtClean="0">
                <a:solidFill>
                  <a:srgbClr val="0070C0"/>
                </a:solidFill>
              </a:rPr>
              <a:t>5/ Don’t recommend…</a:t>
            </a:r>
          </a:p>
          <a:p>
            <a:pPr marL="0" indent="0">
              <a:buNone/>
            </a:pPr>
            <a:r>
              <a:rPr lang="en-GB" sz="3600" b="1" dirty="0" smtClean="0">
                <a:solidFill>
                  <a:srgbClr val="0070C0"/>
                </a:solidFill>
              </a:rPr>
              <a:t>6/ Research…</a:t>
            </a:r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816" y="1556792"/>
            <a:ext cx="6228184" cy="518457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rgbClr val="C00000"/>
                </a:solidFill>
              </a:rPr>
              <a:t>a) ..against any injustice you come across.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C00000"/>
                </a:solidFill>
              </a:rPr>
              <a:t>b) ..shops that sell cheap items unless you know they didn’t involve sweatshops.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C00000"/>
                </a:solidFill>
              </a:rPr>
              <a:t>c) ..the supply chain for the products that you buy and what your school/college buys.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C00000"/>
                </a:solidFill>
              </a:rPr>
              <a:t>d) ..to buy things that could have been produced by slaves.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C00000"/>
                </a:solidFill>
              </a:rPr>
              <a:t>e) ..the labels on what you buy to see where they come from.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C00000"/>
                </a:solidFill>
              </a:rPr>
              <a:t>f) ..anything if you suspect it might have involved modern slavery.</a:t>
            </a:r>
          </a:p>
          <a:p>
            <a:pPr marL="514350" indent="-514350">
              <a:buAutoNum type="alphaLcParenR"/>
            </a:pPr>
            <a:endParaRPr lang="en-GB" dirty="0" smtClean="0"/>
          </a:p>
          <a:p>
            <a:pPr marL="514350" indent="-514350">
              <a:buAutoNum type="alphaLcParenR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717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How can you tell other people about this exploitation and modern slavery?</a:t>
            </a:r>
            <a:endParaRPr lang="en-GB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In small groups, make a plan - you can:</a:t>
            </a:r>
          </a:p>
          <a:p>
            <a:r>
              <a:rPr lang="en-GB" b="1" dirty="0" smtClean="0">
                <a:solidFill>
                  <a:srgbClr val="00B050"/>
                </a:solidFill>
              </a:rPr>
              <a:t>use Twitter and other social media</a:t>
            </a:r>
          </a:p>
          <a:p>
            <a:r>
              <a:rPr lang="en-GB" b="1" dirty="0" smtClean="0">
                <a:solidFill>
                  <a:srgbClr val="00B050"/>
                </a:solidFill>
              </a:rPr>
              <a:t>make protest banners and march / chant</a:t>
            </a:r>
          </a:p>
          <a:p>
            <a:r>
              <a:rPr lang="en-GB" b="1" dirty="0" smtClean="0">
                <a:solidFill>
                  <a:srgbClr val="00B050"/>
                </a:solidFill>
              </a:rPr>
              <a:t>write letters or leaflets to send / distribute</a:t>
            </a:r>
          </a:p>
          <a:p>
            <a:r>
              <a:rPr lang="en-GB" b="1" dirty="0" smtClean="0">
                <a:solidFill>
                  <a:srgbClr val="00B050"/>
                </a:solidFill>
              </a:rPr>
              <a:t>stop people to explain</a:t>
            </a:r>
          </a:p>
          <a:p>
            <a:r>
              <a:rPr lang="en-GB" b="1" dirty="0">
                <a:solidFill>
                  <a:srgbClr val="00B050"/>
                </a:solidFill>
              </a:rPr>
              <a:t>m</a:t>
            </a:r>
            <a:r>
              <a:rPr lang="en-GB" b="1" dirty="0" smtClean="0">
                <a:solidFill>
                  <a:srgbClr val="00B050"/>
                </a:solidFill>
              </a:rPr>
              <a:t>ake a short video / play / radio programme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C00000"/>
                </a:solidFill>
              </a:rPr>
              <a:t>And look at all these further ideas with art / photography / dance </a:t>
            </a:r>
            <a:r>
              <a:rPr lang="en-GB" b="1" dirty="0" err="1" smtClean="0">
                <a:solidFill>
                  <a:srgbClr val="C00000"/>
                </a:solidFill>
              </a:rPr>
              <a:t>etc</a:t>
            </a:r>
            <a:r>
              <a:rPr lang="en-GB" b="1" dirty="0" smtClean="0">
                <a:solidFill>
                  <a:srgbClr val="C00000"/>
                </a:solidFill>
              </a:rPr>
              <a:t>: </a:t>
            </a:r>
            <a:r>
              <a:rPr lang="en-GB" sz="3000" b="1" dirty="0" smtClean="0">
                <a:solidFill>
                  <a:srgbClr val="00B050"/>
                </a:solidFill>
                <a:hlinkClick r:id="rId2"/>
              </a:rPr>
              <a:t>http://thenoproject.org/get-involved/studentsartists/</a:t>
            </a:r>
            <a:endParaRPr lang="en-GB" sz="30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GB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00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811</Words>
  <Application>Microsoft Office PowerPoint</Application>
  <PresentationFormat>On-screen Show (4:3)</PresentationFormat>
  <Paragraphs>109</Paragraphs>
  <Slides>11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NO to  Modern Slavery</vt:lpstr>
      <vt:lpstr>This lesson:</vt:lpstr>
      <vt:lpstr>What is ‘modern slavery’?</vt:lpstr>
      <vt:lpstr>Quick reading – 5 minutes:</vt:lpstr>
      <vt:lpstr>Do you know what these words mean? Discuss / explain / look up:</vt:lpstr>
      <vt:lpstr>Match:</vt:lpstr>
      <vt:lpstr>Grammar: read the text again to find: https://eewiki.newint.org/index.php/Students_protest_against_sweatshops</vt:lpstr>
      <vt:lpstr>Imagine your friend missed the class today – what can you tell them? Match:</vt:lpstr>
      <vt:lpstr>How can you tell other people about this exploitation and modern slavery?</vt:lpstr>
      <vt:lpstr>What can WE do?</vt:lpstr>
      <vt:lpstr>Follow-up: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Slavery</dc:title>
  <dc:creator>Linda Ruas</dc:creator>
  <cp:lastModifiedBy>Linda Ruas</cp:lastModifiedBy>
  <cp:revision>21</cp:revision>
  <dcterms:created xsi:type="dcterms:W3CDTF">2016-10-29T11:29:13Z</dcterms:created>
  <dcterms:modified xsi:type="dcterms:W3CDTF">2016-10-29T17:15:50Z</dcterms:modified>
</cp:coreProperties>
</file>